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8"/>
  </p:notesMasterIdLst>
  <p:handoutMasterIdLst>
    <p:handoutMasterId r:id="rId9"/>
  </p:handoutMasterIdLst>
  <p:sldIdLst>
    <p:sldId id="257" r:id="rId2"/>
    <p:sldId id="269" r:id="rId3"/>
    <p:sldId id="270" r:id="rId4"/>
    <p:sldId id="271" r:id="rId5"/>
    <p:sldId id="267" r:id="rId6"/>
    <p:sldId id="268" r:id="rId7"/>
  </p:sldIdLst>
  <p:sldSz cx="9144000" cy="6858000" type="screen4x3"/>
  <p:notesSz cx="9296400" cy="70104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ctr"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ctr"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ctr"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ctr"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866D6"/>
    <a:srgbClr val="7518E6"/>
    <a:srgbClr val="F707E0"/>
    <a:srgbClr val="EFFFFF"/>
    <a:srgbClr val="DDFFFF"/>
    <a:srgbClr val="008080"/>
    <a:srgbClr val="FF0000"/>
    <a:srgbClr val="9933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784" autoAdjust="0"/>
    <p:restoredTop sz="94704" autoAdjust="0"/>
  </p:normalViewPr>
  <p:slideViewPr>
    <p:cSldViewPr>
      <p:cViewPr varScale="1">
        <p:scale>
          <a:sx n="82" d="100"/>
          <a:sy n="82" d="100"/>
        </p:scale>
        <p:origin x="-1378"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0644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1241666" y="3330419"/>
            <a:ext cx="6813070" cy="3153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1" tIns="44918" rIns="91441" bIns="44918" numCol="1" anchor="t" anchorCtr="0" compatLnSpc="1">
            <a:prstTxWarp prst="textNoShape">
              <a:avLst/>
            </a:prstTxWarp>
          </a:bodyPr>
          <a:lstStyle/>
          <a:p>
            <a:pPr lvl="0"/>
            <a:r>
              <a:rPr lang="en-US" smtClean="0"/>
              <a:t>Click to edit Master notes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1" name="Rectangle 3"/>
          <p:cNvSpPr>
            <a:spLocks noGrp="1" noRot="1" noChangeAspect="1" noChangeArrowheads="1" noTextEdit="1"/>
          </p:cNvSpPr>
          <p:nvPr>
            <p:ph type="sldImg" idx="2"/>
          </p:nvPr>
        </p:nvSpPr>
        <p:spPr bwMode="auto">
          <a:xfrm>
            <a:off x="2908300" y="530225"/>
            <a:ext cx="3490913" cy="2619375"/>
          </a:xfrm>
          <a:prstGeom prst="rect">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2" name="Rectangle 4"/>
          <p:cNvSpPr>
            <a:spLocks noChangeArrowheads="1"/>
          </p:cNvSpPr>
          <p:nvPr/>
        </p:nvSpPr>
        <p:spPr bwMode="auto">
          <a:xfrm>
            <a:off x="96504" y="32012"/>
            <a:ext cx="3291929" cy="311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1" tIns="44918" rIns="91441" bIns="44918" anchor="ctr">
            <a:spAutoFit/>
          </a:bodyPr>
          <a:lstStyle/>
          <a:p>
            <a:pPr algn="l" defTabSz="923925"/>
            <a:r>
              <a:rPr lang="en-US" sz="1400" b="0"/>
              <a:t>Tyrone Vincent - tvincent@eecs.umich.edu</a:t>
            </a:r>
          </a:p>
        </p:txBody>
      </p:sp>
      <p:sp>
        <p:nvSpPr>
          <p:cNvPr id="2053" name="Rectangle 5"/>
          <p:cNvSpPr>
            <a:spLocks noChangeArrowheads="1"/>
          </p:cNvSpPr>
          <p:nvPr/>
        </p:nvSpPr>
        <p:spPr bwMode="auto">
          <a:xfrm>
            <a:off x="8808984" y="6667711"/>
            <a:ext cx="393058" cy="311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41" tIns="44918" rIns="91441" bIns="44918" anchor="ctr">
            <a:spAutoFit/>
          </a:bodyPr>
          <a:lstStyle/>
          <a:p>
            <a:pPr algn="r" defTabSz="923925"/>
            <a:fld id="{183E808D-F99F-4B9D-8352-195EAC193A89}" type="slidenum">
              <a:rPr lang="en-US" sz="1400" b="0"/>
              <a:pPr algn="r" defTabSz="923925"/>
              <a:t>‹#›</a:t>
            </a:fld>
            <a:endParaRPr lang="en-US" sz="1400" b="0"/>
          </a:p>
        </p:txBody>
      </p:sp>
    </p:spTree>
    <p:extLst>
      <p:ext uri="{BB962C8B-B14F-4D97-AF65-F5344CB8AC3E}">
        <p14:creationId xmlns:p14="http://schemas.microsoft.com/office/powerpoint/2010/main" val="3042182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xfrm>
            <a:off x="2906713" y="530225"/>
            <a:ext cx="3492500" cy="2619375"/>
          </a:xfrm>
          <a:ln/>
        </p:spPr>
      </p:sp>
      <p:sp>
        <p:nvSpPr>
          <p:cNvPr id="12390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0226" name="Rectangle 2"/>
          <p:cNvSpPr>
            <a:spLocks noGrp="1" noChangeArrowheads="1"/>
          </p:cNvSpPr>
          <p:nvPr>
            <p:ph type="ctrTitle"/>
          </p:nvPr>
        </p:nvSpPr>
        <p:spPr>
          <a:xfrm>
            <a:off x="685800" y="1524000"/>
            <a:ext cx="7772400" cy="1676400"/>
          </a:xfrm>
        </p:spPr>
        <p:txBody>
          <a:bodyPr/>
          <a:lstStyle>
            <a:lvl1pPr algn="ctr">
              <a:defRPr sz="3600"/>
            </a:lvl1pPr>
          </a:lstStyle>
          <a:p>
            <a:pPr lvl="0"/>
            <a:r>
              <a:rPr lang="en-US" noProof="0" smtClean="0"/>
              <a:t>Click to edit Master title style</a:t>
            </a:r>
          </a:p>
        </p:txBody>
      </p:sp>
      <p:sp>
        <p:nvSpPr>
          <p:cNvPr id="180227" name="Rectangle 3"/>
          <p:cNvSpPr>
            <a:spLocks noGrp="1" noChangeArrowheads="1"/>
          </p:cNvSpPr>
          <p:nvPr>
            <p:ph type="subTitle" idx="1"/>
          </p:nvPr>
        </p:nvSpPr>
        <p:spPr>
          <a:xfrm>
            <a:off x="1371600" y="4038600"/>
            <a:ext cx="6400800" cy="1600200"/>
          </a:xfrm>
        </p:spPr>
        <p:txBody>
          <a:bodyPr/>
          <a:lstStyle>
            <a:lvl1pPr marL="0" indent="0" algn="ctr">
              <a:buFont typeface="Wingdings" pitchFamily="2" charset="2"/>
              <a:buNone/>
              <a:defRPr/>
            </a:lvl1pPr>
          </a:lstStyle>
          <a:p>
            <a:pPr lvl="0"/>
            <a:r>
              <a:rPr lang="en-US" noProof="0" smtClean="0"/>
              <a:t>Click to edit Master subtitle style</a:t>
            </a:r>
          </a:p>
        </p:txBody>
      </p:sp>
      <p:sp>
        <p:nvSpPr>
          <p:cNvPr id="180228" name="Rectangle 4"/>
          <p:cNvSpPr>
            <a:spLocks noChangeArrowheads="1"/>
          </p:cNvSpPr>
          <p:nvPr/>
        </p:nvSpPr>
        <p:spPr bwMode="auto">
          <a:xfrm>
            <a:off x="8534400" y="6570663"/>
            <a:ext cx="366713"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algn="l"/>
            <a:fld id="{30F1D48F-0C8B-4CD2-93D0-5232B7F405E7}" type="slidenum">
              <a:rPr lang="en-US" sz="1200" b="0">
                <a:latin typeface="Helvetica" pitchFamily="34" charset="0"/>
              </a:rPr>
              <a:pPr algn="l"/>
              <a:t>‹#›</a:t>
            </a:fld>
            <a:endParaRPr lang="en-US" sz="1200" b="0">
              <a:latin typeface="Helvetica" pitchFamily="34" charset="0"/>
            </a:endParaRPr>
          </a:p>
        </p:txBody>
      </p:sp>
      <p:sp>
        <p:nvSpPr>
          <p:cNvPr id="180229" name="Line 5"/>
          <p:cNvSpPr>
            <a:spLocks noChangeShapeType="1"/>
          </p:cNvSpPr>
          <p:nvPr/>
        </p:nvSpPr>
        <p:spPr bwMode="auto">
          <a:xfrm flipV="1">
            <a:off x="685800" y="6553200"/>
            <a:ext cx="8458200" cy="0"/>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230" name="Rectangle 6"/>
          <p:cNvSpPr>
            <a:spLocks noChangeArrowheads="1"/>
          </p:cNvSpPr>
          <p:nvPr/>
        </p:nvSpPr>
        <p:spPr bwMode="auto">
          <a:xfrm>
            <a:off x="0" y="3657600"/>
            <a:ext cx="8229600" cy="228600"/>
          </a:xfrm>
          <a:prstGeom prst="rect">
            <a:avLst/>
          </a:prstGeom>
          <a:gradFill rotWithShape="1">
            <a:gsLst>
              <a:gs pos="0">
                <a:srgbClr val="EFFFFF"/>
              </a:gs>
              <a:gs pos="100000">
                <a:srgbClr val="008080"/>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r>
              <a:rPr lang="en-US" sz="1400" dirty="0">
                <a:solidFill>
                  <a:schemeClr val="bg1"/>
                </a:solidFill>
                <a:latin typeface="Corbel" pitchFamily="34" charset="0"/>
              </a:rPr>
              <a:t>Colorado School of Mines</a:t>
            </a:r>
            <a:endParaRPr lang="en-US" dirty="0">
              <a:latin typeface="Corbel" pitchFamily="34" charset="0"/>
            </a:endParaRPr>
          </a:p>
        </p:txBody>
      </p:sp>
      <p:pic>
        <p:nvPicPr>
          <p:cNvPr id="180232"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05800" y="3124200"/>
            <a:ext cx="747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0233" name="Text Box 9"/>
          <p:cNvSpPr txBox="1">
            <a:spLocks noChangeArrowheads="1"/>
          </p:cNvSpPr>
          <p:nvPr userDrawn="1"/>
        </p:nvSpPr>
        <p:spPr bwMode="auto">
          <a:xfrm>
            <a:off x="609600" y="6553200"/>
            <a:ext cx="5257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sz="1200" b="0" dirty="0" smtClean="0">
                <a:solidFill>
                  <a:srgbClr val="008080"/>
                </a:solidFill>
                <a:latin typeface="Arial" charset="0"/>
              </a:rPr>
              <a:t>EENG307: Introduction to Feedback Control Systems</a:t>
            </a:r>
            <a:endParaRPr lang="en-US" sz="1200" b="0" dirty="0">
              <a:solidFill>
                <a:srgbClr val="008080"/>
              </a:solidFill>
              <a:latin typeface="Arial"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0032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12700"/>
            <a:ext cx="2095500" cy="6184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12700"/>
            <a:ext cx="6134100" cy="6184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98520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2700"/>
            <a:ext cx="7772400" cy="6223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143000"/>
            <a:ext cx="41148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143000"/>
            <a:ext cx="4114800" cy="243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733800"/>
            <a:ext cx="4114800" cy="243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7251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87674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841652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143000"/>
            <a:ext cx="41148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1148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4018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30259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43680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7141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37328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61280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bwMode="auto">
          <a:xfrm>
            <a:off x="381000" y="-12700"/>
            <a:ext cx="777240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b" anchorCtr="0" compatLnSpc="1">
            <a:prstTxWarp prst="textNoShape">
              <a:avLst/>
            </a:prstTxWarp>
            <a:normAutofit/>
          </a:bodyPr>
          <a:lstStyle/>
          <a:p>
            <a:pPr lvl="0"/>
            <a:r>
              <a:rPr lang="en-US" dirty="0" smtClean="0"/>
              <a:t>Click to edit Master title style</a:t>
            </a:r>
          </a:p>
        </p:txBody>
      </p:sp>
      <p:sp>
        <p:nvSpPr>
          <p:cNvPr id="121859" name="Rectangle 3"/>
          <p:cNvSpPr>
            <a:spLocks noGrp="1" noChangeArrowheads="1"/>
          </p:cNvSpPr>
          <p:nvPr>
            <p:ph type="body" idx="1"/>
          </p:nvPr>
        </p:nvSpPr>
        <p:spPr bwMode="auto">
          <a:xfrm>
            <a:off x="381000" y="1143000"/>
            <a:ext cx="8382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1860" name="Rectangle 4"/>
          <p:cNvSpPr>
            <a:spLocks noChangeArrowheads="1"/>
          </p:cNvSpPr>
          <p:nvPr/>
        </p:nvSpPr>
        <p:spPr bwMode="auto">
          <a:xfrm>
            <a:off x="8534400" y="6570663"/>
            <a:ext cx="366713"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algn="l"/>
            <a:fld id="{E880E0BA-0E01-4C8C-AD44-E1CE19588DBC}" type="slidenum">
              <a:rPr lang="en-US" sz="1200" b="0">
                <a:latin typeface="Helvetica" pitchFamily="34" charset="0"/>
              </a:rPr>
              <a:pPr algn="l"/>
              <a:t>‹#›</a:t>
            </a:fld>
            <a:endParaRPr lang="en-US" sz="1200" b="0">
              <a:latin typeface="Helvetica" pitchFamily="34" charset="0"/>
            </a:endParaRPr>
          </a:p>
        </p:txBody>
      </p:sp>
      <p:sp>
        <p:nvSpPr>
          <p:cNvPr id="121861" name="Line 5"/>
          <p:cNvSpPr>
            <a:spLocks noChangeShapeType="1"/>
          </p:cNvSpPr>
          <p:nvPr/>
        </p:nvSpPr>
        <p:spPr bwMode="auto">
          <a:xfrm flipV="1">
            <a:off x="685800" y="6553200"/>
            <a:ext cx="8458200" cy="0"/>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864" name="Rectangle 8"/>
          <p:cNvSpPr>
            <a:spLocks noChangeArrowheads="1"/>
          </p:cNvSpPr>
          <p:nvPr userDrawn="1"/>
        </p:nvSpPr>
        <p:spPr bwMode="auto">
          <a:xfrm>
            <a:off x="0" y="762000"/>
            <a:ext cx="8382000" cy="228600"/>
          </a:xfrm>
          <a:prstGeom prst="rect">
            <a:avLst/>
          </a:prstGeom>
          <a:gradFill rotWithShape="1">
            <a:gsLst>
              <a:gs pos="0">
                <a:srgbClr val="EFFFFF"/>
              </a:gs>
              <a:gs pos="100000">
                <a:srgbClr val="008080"/>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r>
              <a:rPr lang="en-US" sz="1400" dirty="0">
                <a:solidFill>
                  <a:schemeClr val="bg1"/>
                </a:solidFill>
                <a:latin typeface="Corbel" pitchFamily="34" charset="0"/>
              </a:rPr>
              <a:t>Colorado School of Mines</a:t>
            </a:r>
            <a:endParaRPr lang="en-US" dirty="0">
              <a:latin typeface="Corbel" pitchFamily="34" charset="0"/>
            </a:endParaRPr>
          </a:p>
        </p:txBody>
      </p:sp>
      <p:pic>
        <p:nvPicPr>
          <p:cNvPr id="121865" name="Picture 9"/>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458200" y="381000"/>
            <a:ext cx="598488"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866" name="Text Box 10"/>
          <p:cNvSpPr txBox="1">
            <a:spLocks noChangeArrowheads="1"/>
          </p:cNvSpPr>
          <p:nvPr userDrawn="1"/>
        </p:nvSpPr>
        <p:spPr bwMode="auto">
          <a:xfrm>
            <a:off x="609600" y="6553200"/>
            <a:ext cx="5257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sz="1200" b="0" dirty="0" smtClean="0">
                <a:solidFill>
                  <a:srgbClr val="008080"/>
                </a:solidFill>
                <a:latin typeface="Arial" charset="0"/>
              </a:rPr>
              <a:t>EENG307</a:t>
            </a:r>
            <a:r>
              <a:rPr lang="en-US" sz="1200" b="0" dirty="0">
                <a:solidFill>
                  <a:srgbClr val="008080"/>
                </a:solidFill>
                <a:latin typeface="Arial" charset="0"/>
              </a:rPr>
              <a:t>: </a:t>
            </a:r>
            <a:r>
              <a:rPr lang="en-US" sz="1200" b="0" dirty="0" smtClean="0">
                <a:solidFill>
                  <a:srgbClr val="008080"/>
                </a:solidFill>
                <a:latin typeface="Arial" charset="0"/>
              </a:rPr>
              <a:t>Introduction to Feedback Control Systems</a:t>
            </a:r>
            <a:endParaRPr lang="en-US" sz="1200" b="0" dirty="0">
              <a:solidFill>
                <a:srgbClr val="008080"/>
              </a:solidFill>
              <a:latin typeface="Arial"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iming>
    <p:tnLst>
      <p:par>
        <p:cTn id="1" dur="indefinite" restart="never" nodeType="tmRoot"/>
      </p:par>
    </p:tnLst>
  </p:timing>
  <p:txStyles>
    <p:titleStyle>
      <a:lvl1pPr algn="l" rtl="0" eaLnBrk="0" fontAlgn="base" hangingPunct="0">
        <a:spcBef>
          <a:spcPct val="0"/>
        </a:spcBef>
        <a:spcAft>
          <a:spcPct val="0"/>
        </a:spcAft>
        <a:defRPr sz="2800">
          <a:solidFill>
            <a:schemeClr val="tx2"/>
          </a:solidFill>
          <a:latin typeface="+mj-lt"/>
          <a:ea typeface="+mj-ea"/>
          <a:cs typeface="+mj-cs"/>
        </a:defRPr>
      </a:lvl1pPr>
      <a:lvl2pPr algn="l" rtl="0" eaLnBrk="0" fontAlgn="base" hangingPunct="0">
        <a:spcBef>
          <a:spcPct val="0"/>
        </a:spcBef>
        <a:spcAft>
          <a:spcPct val="0"/>
        </a:spcAft>
        <a:defRPr sz="2800">
          <a:solidFill>
            <a:schemeClr val="tx2"/>
          </a:solidFill>
          <a:latin typeface="Arial" charset="0"/>
        </a:defRPr>
      </a:lvl2pPr>
      <a:lvl3pPr algn="l" rtl="0" eaLnBrk="0" fontAlgn="base" hangingPunct="0">
        <a:spcBef>
          <a:spcPct val="0"/>
        </a:spcBef>
        <a:spcAft>
          <a:spcPct val="0"/>
        </a:spcAft>
        <a:defRPr sz="2800">
          <a:solidFill>
            <a:schemeClr val="tx2"/>
          </a:solidFill>
          <a:latin typeface="Arial" charset="0"/>
        </a:defRPr>
      </a:lvl3pPr>
      <a:lvl4pPr algn="l" rtl="0" eaLnBrk="0" fontAlgn="base" hangingPunct="0">
        <a:spcBef>
          <a:spcPct val="0"/>
        </a:spcBef>
        <a:spcAft>
          <a:spcPct val="0"/>
        </a:spcAft>
        <a:defRPr sz="2800">
          <a:solidFill>
            <a:schemeClr val="tx2"/>
          </a:solidFill>
          <a:latin typeface="Arial" charset="0"/>
        </a:defRPr>
      </a:lvl4pPr>
      <a:lvl5pPr algn="l" rtl="0" eaLnBrk="0" fontAlgn="base" hangingPunct="0">
        <a:spcBef>
          <a:spcPct val="0"/>
        </a:spcBef>
        <a:spcAft>
          <a:spcPct val="0"/>
        </a:spcAft>
        <a:defRPr sz="2800">
          <a:solidFill>
            <a:schemeClr val="tx2"/>
          </a:solidFill>
          <a:latin typeface="Arial" charset="0"/>
        </a:defRPr>
      </a:lvl5pPr>
      <a:lvl6pPr marL="457200" algn="l" rtl="0" eaLnBrk="0" fontAlgn="base" hangingPunct="0">
        <a:spcBef>
          <a:spcPct val="0"/>
        </a:spcBef>
        <a:spcAft>
          <a:spcPct val="0"/>
        </a:spcAft>
        <a:defRPr sz="2800">
          <a:solidFill>
            <a:schemeClr val="tx2"/>
          </a:solidFill>
          <a:latin typeface="Arial" charset="0"/>
        </a:defRPr>
      </a:lvl6pPr>
      <a:lvl7pPr marL="914400" algn="l" rtl="0" eaLnBrk="0" fontAlgn="base" hangingPunct="0">
        <a:spcBef>
          <a:spcPct val="0"/>
        </a:spcBef>
        <a:spcAft>
          <a:spcPct val="0"/>
        </a:spcAft>
        <a:defRPr sz="2800">
          <a:solidFill>
            <a:schemeClr val="tx2"/>
          </a:solidFill>
          <a:latin typeface="Arial" charset="0"/>
        </a:defRPr>
      </a:lvl7pPr>
      <a:lvl8pPr marL="1371600" algn="l" rtl="0" eaLnBrk="0" fontAlgn="base" hangingPunct="0">
        <a:spcBef>
          <a:spcPct val="0"/>
        </a:spcBef>
        <a:spcAft>
          <a:spcPct val="0"/>
        </a:spcAft>
        <a:defRPr sz="2800">
          <a:solidFill>
            <a:schemeClr val="tx2"/>
          </a:solidFill>
          <a:latin typeface="Arial" charset="0"/>
        </a:defRPr>
      </a:lvl8pPr>
      <a:lvl9pPr marL="1828800" algn="l" rtl="0" eaLnBrk="0" fontAlgn="base" hangingPunct="0">
        <a:spcBef>
          <a:spcPct val="0"/>
        </a:spcBef>
        <a:spcAft>
          <a:spcPct val="0"/>
        </a:spcAft>
        <a:defRPr sz="2800">
          <a:solidFill>
            <a:schemeClr val="tx2"/>
          </a:solidFill>
          <a:latin typeface="Arial" charset="0"/>
        </a:defRPr>
      </a:lvl9pPr>
    </p:titleStyle>
    <p:bodyStyle>
      <a:lvl1pPr marL="342900" indent="-342900" algn="l" rtl="0" eaLnBrk="0" fontAlgn="base" hangingPunct="0">
        <a:spcBef>
          <a:spcPct val="20000"/>
        </a:spcBef>
        <a:spcAft>
          <a:spcPct val="0"/>
        </a:spcAft>
        <a:buClr>
          <a:srgbClr val="008080"/>
        </a:buClr>
        <a:buSzPct val="75000"/>
        <a:buFont typeface="Wingdings" pitchFamily="2" charset="2"/>
        <a:buChar char="v"/>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rgbClr val="008080"/>
        </a:buClr>
        <a:buSzPct val="100000"/>
        <a:buChar char="•"/>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rgbClr val="008080"/>
        </a:buClr>
        <a:buSzPct val="70000"/>
        <a:buFont typeface="Arial" charset="0"/>
        <a:buChar char="○"/>
        <a:defRPr sz="2000">
          <a:solidFill>
            <a:schemeClr val="tx1"/>
          </a:solidFill>
          <a:latin typeface="+mn-lt"/>
        </a:defRPr>
      </a:lvl5pPr>
      <a:lvl6pPr marL="2514600" indent="-228600" algn="l" rtl="0" eaLnBrk="0" fontAlgn="base" hangingPunct="0">
        <a:spcBef>
          <a:spcPct val="20000"/>
        </a:spcBef>
        <a:spcAft>
          <a:spcPct val="0"/>
        </a:spcAft>
        <a:buClr>
          <a:srgbClr val="008080"/>
        </a:buClr>
        <a:buSzPct val="70000"/>
        <a:buFont typeface="Arial" charset="0"/>
        <a:buChar char="○"/>
        <a:defRPr sz="2000">
          <a:solidFill>
            <a:schemeClr val="tx1"/>
          </a:solidFill>
          <a:latin typeface="+mn-lt"/>
        </a:defRPr>
      </a:lvl6pPr>
      <a:lvl7pPr marL="2971800" indent="-228600" algn="l" rtl="0" eaLnBrk="0" fontAlgn="base" hangingPunct="0">
        <a:spcBef>
          <a:spcPct val="20000"/>
        </a:spcBef>
        <a:spcAft>
          <a:spcPct val="0"/>
        </a:spcAft>
        <a:buClr>
          <a:srgbClr val="008080"/>
        </a:buClr>
        <a:buSzPct val="70000"/>
        <a:buFont typeface="Arial" charset="0"/>
        <a:buChar char="○"/>
        <a:defRPr sz="2000">
          <a:solidFill>
            <a:schemeClr val="tx1"/>
          </a:solidFill>
          <a:latin typeface="+mn-lt"/>
        </a:defRPr>
      </a:lvl7pPr>
      <a:lvl8pPr marL="3429000" indent="-228600" algn="l" rtl="0" eaLnBrk="0" fontAlgn="base" hangingPunct="0">
        <a:spcBef>
          <a:spcPct val="20000"/>
        </a:spcBef>
        <a:spcAft>
          <a:spcPct val="0"/>
        </a:spcAft>
        <a:buClr>
          <a:srgbClr val="008080"/>
        </a:buClr>
        <a:buSzPct val="70000"/>
        <a:buFont typeface="Arial" charset="0"/>
        <a:buChar char="○"/>
        <a:defRPr sz="2000">
          <a:solidFill>
            <a:schemeClr val="tx1"/>
          </a:solidFill>
          <a:latin typeface="+mn-lt"/>
        </a:defRPr>
      </a:lvl8pPr>
      <a:lvl9pPr marL="3886200" indent="-228600" algn="l" rtl="0" eaLnBrk="0" fontAlgn="base" hangingPunct="0">
        <a:spcBef>
          <a:spcPct val="20000"/>
        </a:spcBef>
        <a:spcAft>
          <a:spcPct val="0"/>
        </a:spcAft>
        <a:buClr>
          <a:srgbClr val="008080"/>
        </a:buClr>
        <a:buSzPct val="70000"/>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image" Target="../media/image6.w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ctrTitle"/>
          </p:nvPr>
        </p:nvSpPr>
        <p:spPr>
          <a:xfrm>
            <a:off x="685800" y="1700213"/>
            <a:ext cx="7772400" cy="1303337"/>
          </a:xfrm>
        </p:spPr>
        <p:txBody>
          <a:bodyPr/>
          <a:lstStyle/>
          <a:p>
            <a:r>
              <a:rPr lang="en-US" sz="3200" dirty="0" smtClean="0">
                <a:solidFill>
                  <a:schemeClr val="tx1"/>
                </a:solidFill>
              </a:rPr>
              <a:t>Lecture 24: Bode Plots 1</a:t>
            </a:r>
            <a:endParaRPr lang="en-US" sz="3200" dirty="0">
              <a:solidFill>
                <a:schemeClr val="tx1"/>
              </a:solidFill>
            </a:endParaRPr>
          </a:p>
        </p:txBody>
      </p:sp>
      <p:sp>
        <p:nvSpPr>
          <p:cNvPr id="83971" name="Rectangle 3"/>
          <p:cNvSpPr>
            <a:spLocks noGrp="1" noChangeArrowheads="1"/>
          </p:cNvSpPr>
          <p:nvPr>
            <p:ph type="subTitle" idx="1"/>
          </p:nvPr>
        </p:nvSpPr>
        <p:spPr/>
        <p:txBody>
          <a:bodyPr/>
          <a:lstStyle/>
          <a:p>
            <a:r>
              <a:rPr lang="en-US" dirty="0" smtClean="0"/>
              <a:t>Introduction to Feedback Control Systems</a:t>
            </a:r>
          </a:p>
          <a:p>
            <a:r>
              <a:rPr lang="en-US" dirty="0" smtClean="0"/>
              <a:t>Section D (Johnson)</a:t>
            </a:r>
          </a:p>
          <a:p>
            <a:r>
              <a:rPr lang="en-US" dirty="0" smtClean="0"/>
              <a:t>Fall 2016</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vs. linear scales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524000"/>
            <a:ext cx="7239000" cy="196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p:txBody>
          <a:bodyPr/>
          <a:lstStyle/>
          <a:p>
            <a:r>
              <a:rPr lang="en-US" dirty="0" smtClean="0"/>
              <a:t>Basic log scale:</a:t>
            </a:r>
          </a:p>
          <a:p>
            <a:endParaRPr lang="en-US" dirty="0"/>
          </a:p>
          <a:p>
            <a:endParaRPr lang="en-US" dirty="0" smtClean="0"/>
          </a:p>
          <a:p>
            <a:endParaRPr lang="en-US" dirty="0"/>
          </a:p>
          <a:p>
            <a:endParaRPr lang="en-US" dirty="0" smtClean="0"/>
          </a:p>
          <a:p>
            <a:endParaRPr lang="en-US" dirty="0"/>
          </a:p>
          <a:p>
            <a:r>
              <a:rPr lang="en-US" dirty="0" smtClean="0"/>
              <a:t>In control systems, we use </a:t>
            </a:r>
            <a:r>
              <a:rPr lang="en-US" dirty="0" smtClean="0">
                <a:latin typeface="Times New Roman" panose="02020603050405020304" pitchFamily="18" charset="0"/>
                <a:cs typeface="Times New Roman" panose="02020603050405020304" pitchFamily="18" charset="0"/>
              </a:rPr>
              <a:t>20 log</a:t>
            </a:r>
            <a:r>
              <a:rPr lang="en-US" baseline="-25000" dirty="0" smtClean="0">
                <a:latin typeface="Times New Roman" panose="02020603050405020304" pitchFamily="18" charset="0"/>
                <a:cs typeface="Times New Roman" panose="02020603050405020304" pitchFamily="18" charset="0"/>
              </a:rPr>
              <a:t>10</a:t>
            </a:r>
            <a:r>
              <a:rPr lang="en-US" dirty="0" smtClean="0">
                <a:latin typeface="Times New Roman" panose="02020603050405020304" pitchFamily="18" charset="0"/>
                <a:cs typeface="Times New Roman" panose="02020603050405020304" pitchFamily="18" charset="0"/>
              </a:rPr>
              <a:t>x</a:t>
            </a:r>
            <a:r>
              <a:rPr lang="en-US" dirty="0" smtClean="0">
                <a:cs typeface="Times New Roman" panose="02020603050405020304" pitchFamily="18" charset="0"/>
              </a:rPr>
              <a:t> (dB)</a:t>
            </a:r>
            <a:endParaRPr lang="en-US" dirty="0" smtClean="0">
              <a:latin typeface="Times New Roman" panose="02020603050405020304" pitchFamily="18" charset="0"/>
              <a:cs typeface="Times New Roman" panose="02020603050405020304" pitchFamily="18"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308249"/>
            <a:ext cx="6400800" cy="2153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2902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scale plot</a:t>
            </a:r>
            <a:endParaRPr lang="en-US" dirty="0"/>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63" y="1039266"/>
            <a:ext cx="7996237" cy="5447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2118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Ungraded clicker quiz: Sin. steady state &amp; Bode</a:t>
            </a:r>
            <a:endParaRPr lang="en-US" dirty="0"/>
          </a:p>
        </p:txBody>
      </p:sp>
      <p:sp>
        <p:nvSpPr>
          <p:cNvPr id="3" name="Content Placeholder 2"/>
          <p:cNvSpPr>
            <a:spLocks noGrp="1"/>
          </p:cNvSpPr>
          <p:nvPr>
            <p:ph idx="1"/>
          </p:nvPr>
        </p:nvSpPr>
        <p:spPr>
          <a:xfrm>
            <a:off x="381000" y="1143000"/>
            <a:ext cx="8382000" cy="5334000"/>
          </a:xfrm>
        </p:spPr>
        <p:txBody>
          <a:bodyPr>
            <a:normAutofit fontScale="92500" lnSpcReduction="10000"/>
          </a:bodyPr>
          <a:lstStyle/>
          <a:p>
            <a:r>
              <a:rPr lang="en-US" dirty="0" smtClean="0"/>
              <a:t>Recall from the sinusoidal steady state lecture that for a system with transfer function </a:t>
            </a:r>
            <a:r>
              <a:rPr lang="en-US" i="1" dirty="0" smtClean="0">
                <a:latin typeface="Times New Roman" panose="02020603050405020304" pitchFamily="18" charset="0"/>
                <a:cs typeface="Times New Roman" panose="02020603050405020304" pitchFamily="18" charset="0"/>
              </a:rPr>
              <a:t>G</a:t>
            </a:r>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s</a:t>
            </a:r>
            <a:r>
              <a:rPr lang="en-US" dirty="0" smtClean="0">
                <a:latin typeface="Times New Roman" panose="02020603050405020304" pitchFamily="18" charset="0"/>
                <a:cs typeface="Times New Roman" panose="02020603050405020304" pitchFamily="18" charset="0"/>
              </a:rPr>
              <a:t>)</a:t>
            </a:r>
            <a:r>
              <a:rPr lang="en-US" dirty="0" smtClean="0"/>
              <a:t>, the steady state output in response to a sinusoidal input </a:t>
            </a:r>
            <a:r>
              <a:rPr lang="en-US" i="1" dirty="0" smtClean="0">
                <a:latin typeface="Times New Roman" panose="02020603050405020304" pitchFamily="18" charset="0"/>
                <a:cs typeface="Times New Roman" panose="02020603050405020304" pitchFamily="18" charset="0"/>
              </a:rPr>
              <a:t>u</a:t>
            </a:r>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a:t>
            </a:r>
            <a:r>
              <a:rPr lang="en-US" dirty="0" smtClean="0"/>
              <a:t> is given by </a:t>
            </a:r>
            <a:r>
              <a:rPr lang="en-US" i="1" dirty="0" err="1" smtClean="0">
                <a:latin typeface="Times New Roman" panose="02020603050405020304" pitchFamily="18" charset="0"/>
                <a:cs typeface="Times New Roman" panose="02020603050405020304" pitchFamily="18" charset="0"/>
              </a:rPr>
              <a:t>y</a:t>
            </a:r>
            <a:r>
              <a:rPr lang="en-US" i="1" baseline="-25000" dirty="0" err="1" smtClean="0">
                <a:latin typeface="Times New Roman" panose="02020603050405020304" pitchFamily="18" charset="0"/>
                <a:cs typeface="Times New Roman" panose="02020603050405020304" pitchFamily="18" charset="0"/>
              </a:rPr>
              <a:t>ss</a:t>
            </a:r>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a:t>
            </a:r>
            <a:r>
              <a:rPr lang="en-US" dirty="0" smtClean="0"/>
              <a:t>:</a:t>
            </a:r>
          </a:p>
          <a:p>
            <a:endParaRPr lang="en-US" dirty="0"/>
          </a:p>
          <a:p>
            <a:endParaRPr lang="en-US" dirty="0" smtClean="0"/>
          </a:p>
          <a:p>
            <a:endParaRPr lang="en-US" dirty="0"/>
          </a:p>
          <a:p>
            <a:r>
              <a:rPr lang="en-US" dirty="0" smtClean="0"/>
              <a:t>If </a:t>
            </a:r>
            <a:r>
              <a:rPr lang="en-US" i="1" dirty="0" smtClean="0">
                <a:latin typeface="Times New Roman" panose="02020603050405020304" pitchFamily="18" charset="0"/>
                <a:cs typeface="Times New Roman" panose="02020603050405020304" pitchFamily="18" charset="0"/>
              </a:rPr>
              <a:t>u</a:t>
            </a:r>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 = cos(3</a:t>
            </a:r>
            <a:r>
              <a:rPr lang="en-US" i="1" dirty="0" smtClean="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a:t>
            </a:r>
            <a:r>
              <a:rPr lang="en-US" i="1" dirty="0" smtClean="0">
                <a:latin typeface="Symbol" panose="05050102010706020507" pitchFamily="18" charset="2"/>
                <a:cs typeface="Times New Roman" panose="02020603050405020304" pitchFamily="18" charset="0"/>
              </a:rPr>
              <a:t>q</a:t>
            </a:r>
            <a:r>
              <a:rPr lang="en-US" dirty="0" smtClean="0">
                <a:latin typeface="Times New Roman" panose="02020603050405020304" pitchFamily="18" charset="0"/>
                <a:cs typeface="Times New Roman" panose="02020603050405020304" pitchFamily="18" charset="0"/>
              </a:rPr>
              <a:t>)</a:t>
            </a:r>
            <a:r>
              <a:rPr lang="en-US" dirty="0" smtClean="0"/>
              <a:t>, which </a:t>
            </a:r>
            <a:br>
              <a:rPr lang="en-US" dirty="0" smtClean="0"/>
            </a:br>
            <a:r>
              <a:rPr lang="en-US" dirty="0" smtClean="0"/>
              <a:t>of the points in the Bode </a:t>
            </a:r>
            <a:br>
              <a:rPr lang="en-US" dirty="0" smtClean="0"/>
            </a:br>
            <a:r>
              <a:rPr lang="en-US" dirty="0" smtClean="0"/>
              <a:t>plots at right are used to</a:t>
            </a:r>
            <a:br>
              <a:rPr lang="en-US" dirty="0" smtClean="0"/>
            </a:br>
            <a:r>
              <a:rPr lang="en-US" dirty="0" smtClean="0"/>
              <a:t>find </a:t>
            </a:r>
            <a:r>
              <a:rPr lang="en-US" dirty="0" smtClean="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G</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j</a:t>
            </a:r>
            <a:r>
              <a:rPr lang="en-US" dirty="0">
                <a:latin typeface="Times New Roman" panose="02020603050405020304" pitchFamily="18" charset="0"/>
                <a:cs typeface="Times New Roman" panose="02020603050405020304" pitchFamily="18" charset="0"/>
              </a:rPr>
              <a:t>3)</a:t>
            </a:r>
            <a:r>
              <a:rPr lang="en-US" dirty="0" smtClean="0">
                <a:latin typeface="Times New Roman" panose="02020603050405020304" pitchFamily="18" charset="0"/>
                <a:cs typeface="Times New Roman" panose="02020603050405020304" pitchFamily="18" charset="0"/>
              </a:rPr>
              <a:t>|</a:t>
            </a:r>
            <a:r>
              <a:rPr lang="en-US" dirty="0" smtClean="0"/>
              <a:t> </a:t>
            </a:r>
            <a:r>
              <a:rPr lang="en-US" dirty="0"/>
              <a:t>and </a:t>
            </a:r>
            <a:r>
              <a:rPr lang="en-US" dirty="0" smtClean="0">
                <a:latin typeface="Times New Roman" panose="02020603050405020304" pitchFamily="18" charset="0"/>
                <a:cs typeface="Times New Roman" panose="02020603050405020304" pitchFamily="18" charset="0"/>
                <a:sym typeface="Symbol"/>
              </a:rPr>
              <a:t></a:t>
            </a:r>
            <a:r>
              <a:rPr lang="en-US" i="1" dirty="0" smtClean="0">
                <a:latin typeface="Times New Roman" panose="02020603050405020304" pitchFamily="18" charset="0"/>
                <a:cs typeface="Times New Roman" panose="02020603050405020304" pitchFamily="18" charset="0"/>
              </a:rPr>
              <a:t>G</a:t>
            </a:r>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j</a:t>
            </a:r>
            <a:r>
              <a:rPr lang="en-US" dirty="0" smtClean="0">
                <a:latin typeface="Times New Roman" panose="02020603050405020304" pitchFamily="18" charset="0"/>
                <a:cs typeface="Times New Roman" panose="02020603050405020304" pitchFamily="18" charset="0"/>
              </a:rPr>
              <a:t>3)</a:t>
            </a:r>
            <a:r>
              <a:rPr lang="en-US" dirty="0" smtClean="0"/>
              <a:t>?</a:t>
            </a:r>
          </a:p>
          <a:p>
            <a:pPr marL="914400" lvl="1" indent="-457200">
              <a:buFont typeface="+mj-lt"/>
              <a:buAutoNum type="alphaLcParenR"/>
            </a:pPr>
            <a:r>
              <a:rPr lang="en-US" b="1" dirty="0" smtClean="0"/>
              <a:t>A</a:t>
            </a:r>
            <a:r>
              <a:rPr lang="en-US" dirty="0" smtClean="0"/>
              <a:t> and </a:t>
            </a:r>
            <a:r>
              <a:rPr lang="en-US" b="1" dirty="0" smtClean="0"/>
              <a:t>C</a:t>
            </a:r>
          </a:p>
          <a:p>
            <a:pPr marL="914400" lvl="1" indent="-457200">
              <a:buFont typeface="+mj-lt"/>
              <a:buAutoNum type="alphaLcParenR"/>
            </a:pPr>
            <a:r>
              <a:rPr lang="en-US" b="1" dirty="0" smtClean="0"/>
              <a:t>A</a:t>
            </a:r>
            <a:r>
              <a:rPr lang="en-US" dirty="0" smtClean="0"/>
              <a:t> and </a:t>
            </a:r>
            <a:r>
              <a:rPr lang="en-US" b="1" dirty="0" smtClean="0"/>
              <a:t>D</a:t>
            </a:r>
          </a:p>
          <a:p>
            <a:pPr marL="914400" lvl="1" indent="-457200">
              <a:buFont typeface="+mj-lt"/>
              <a:buAutoNum type="alphaLcParenR"/>
            </a:pPr>
            <a:r>
              <a:rPr lang="en-US" b="1" dirty="0" smtClean="0"/>
              <a:t>B</a:t>
            </a:r>
            <a:r>
              <a:rPr lang="en-US" dirty="0" smtClean="0"/>
              <a:t> and </a:t>
            </a:r>
            <a:r>
              <a:rPr lang="en-US" b="1" dirty="0" smtClean="0"/>
              <a:t>C</a:t>
            </a:r>
          </a:p>
          <a:p>
            <a:pPr marL="914400" lvl="1" indent="-457200">
              <a:buFont typeface="+mj-lt"/>
              <a:buAutoNum type="alphaLcParenR"/>
            </a:pPr>
            <a:r>
              <a:rPr lang="en-US" b="1" dirty="0" smtClean="0"/>
              <a:t>B</a:t>
            </a:r>
            <a:r>
              <a:rPr lang="en-US" dirty="0" smtClean="0"/>
              <a:t> and </a:t>
            </a:r>
            <a:r>
              <a:rPr lang="en-US" b="1" dirty="0" smtClean="0"/>
              <a:t>D</a:t>
            </a:r>
          </a:p>
          <a:p>
            <a:pPr marL="914400" lvl="1" indent="-457200">
              <a:buFont typeface="+mj-lt"/>
              <a:buAutoNum type="alphaLcParenR"/>
            </a:pPr>
            <a:r>
              <a:rPr lang="en-US" dirty="0" smtClean="0"/>
              <a:t>None of these combinations</a:t>
            </a:r>
          </a:p>
          <a:p>
            <a:pPr lvl="1"/>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963289390"/>
              </p:ext>
            </p:extLst>
          </p:nvPr>
        </p:nvGraphicFramePr>
        <p:xfrm>
          <a:off x="2489847" y="2133600"/>
          <a:ext cx="4164306" cy="799084"/>
        </p:xfrm>
        <a:graphic>
          <a:graphicData uri="http://schemas.openxmlformats.org/presentationml/2006/ole">
            <mc:AlternateContent xmlns:mc="http://schemas.openxmlformats.org/markup-compatibility/2006">
              <mc:Choice xmlns:v="urn:schemas-microsoft-com:vml" Requires="v">
                <p:oleObj spid="_x0000_s1026" name="Equation" r:id="rId3" imgW="2527200" imgH="482400" progId="Equation.3">
                  <p:embed/>
                </p:oleObj>
              </mc:Choice>
              <mc:Fallback>
                <p:oleObj name="Equation" r:id="rId3" imgW="2527200" imgH="482400" progId="Equation.3">
                  <p:embed/>
                  <p:pic>
                    <p:nvPicPr>
                      <p:cNvPr id="0" name=""/>
                      <p:cNvPicPr>
                        <a:picLocks noChangeAspect="1" noChangeArrowheads="1"/>
                      </p:cNvPicPr>
                      <p:nvPr/>
                    </p:nvPicPr>
                    <p:blipFill>
                      <a:blip r:embed="rId4"/>
                      <a:srcRect/>
                      <a:stretch>
                        <a:fillRect/>
                      </a:stretch>
                    </p:blipFill>
                    <p:spPr bwMode="auto">
                      <a:xfrm>
                        <a:off x="2489847" y="2133600"/>
                        <a:ext cx="4164306" cy="799084"/>
                      </a:xfrm>
                      <a:prstGeom prst="rect">
                        <a:avLst/>
                      </a:prstGeom>
                      <a:noFill/>
                      <a:ln w="9525">
                        <a:solidFill>
                          <a:schemeClr val="tx1"/>
                        </a:solidFill>
                        <a:miter lim="800000"/>
                        <a:headEnd/>
                        <a:tailEnd/>
                      </a:ln>
                    </p:spPr>
                  </p:pic>
                </p:oleObj>
              </mc:Fallback>
            </mc:AlternateContent>
          </a:graphicData>
        </a:graphic>
      </p:graphicFrame>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3048000"/>
            <a:ext cx="4714791" cy="353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bwMode="auto">
          <a:xfrm>
            <a:off x="6553200" y="3276600"/>
            <a:ext cx="76200" cy="76200"/>
          </a:xfrm>
          <a:prstGeom prst="ellips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2400" b="1">
              <a:solidFill>
                <a:srgbClr val="000000"/>
              </a:solidFill>
              <a:latin typeface="Times New Roman" pitchFamily="18" charset="0"/>
            </a:endParaRPr>
          </a:p>
        </p:txBody>
      </p:sp>
      <p:sp>
        <p:nvSpPr>
          <p:cNvPr id="7" name="Oval 6"/>
          <p:cNvSpPr/>
          <p:nvPr/>
        </p:nvSpPr>
        <p:spPr bwMode="auto">
          <a:xfrm>
            <a:off x="7086600" y="3352800"/>
            <a:ext cx="76200" cy="76200"/>
          </a:xfrm>
          <a:prstGeom prst="ellipse">
            <a:avLst/>
          </a:prstGeom>
          <a:solidFill>
            <a:srgbClr val="00B050"/>
          </a:solid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2400" b="1">
              <a:solidFill>
                <a:srgbClr val="000000"/>
              </a:solidFill>
              <a:latin typeface="Times New Roman" pitchFamily="18" charset="0"/>
            </a:endParaRPr>
          </a:p>
        </p:txBody>
      </p:sp>
      <p:sp>
        <p:nvSpPr>
          <p:cNvPr id="8" name="Oval 7"/>
          <p:cNvSpPr/>
          <p:nvPr/>
        </p:nvSpPr>
        <p:spPr bwMode="auto">
          <a:xfrm>
            <a:off x="6553200" y="5105400"/>
            <a:ext cx="76200" cy="76200"/>
          </a:xfrm>
          <a:prstGeom prst="ellipse">
            <a:avLst/>
          </a:prstGeom>
          <a:solidFill>
            <a:srgbClr val="7030A0"/>
          </a:solid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2400" b="1">
              <a:solidFill>
                <a:srgbClr val="000000"/>
              </a:solidFill>
              <a:latin typeface="Times New Roman" pitchFamily="18" charset="0"/>
            </a:endParaRPr>
          </a:p>
        </p:txBody>
      </p:sp>
      <p:sp>
        <p:nvSpPr>
          <p:cNvPr id="9" name="Oval 8"/>
          <p:cNvSpPr/>
          <p:nvPr/>
        </p:nvSpPr>
        <p:spPr bwMode="auto">
          <a:xfrm>
            <a:off x="7467600" y="5791200"/>
            <a:ext cx="76200" cy="76200"/>
          </a:xfrm>
          <a:prstGeom prst="ellipse">
            <a:avLst/>
          </a:prstGeom>
          <a:solidFill>
            <a:srgbClr val="FFFF00"/>
          </a:solid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2400" b="1">
              <a:solidFill>
                <a:srgbClr val="000000"/>
              </a:solidFill>
              <a:latin typeface="Times New Roman" pitchFamily="18" charset="0"/>
            </a:endParaRPr>
          </a:p>
        </p:txBody>
      </p:sp>
      <p:sp>
        <p:nvSpPr>
          <p:cNvPr id="6" name="TextBox 5"/>
          <p:cNvSpPr txBox="1"/>
          <p:nvPr/>
        </p:nvSpPr>
        <p:spPr>
          <a:xfrm>
            <a:off x="6324600" y="2971800"/>
            <a:ext cx="228600" cy="369332"/>
          </a:xfrm>
          <a:prstGeom prst="rect">
            <a:avLst/>
          </a:prstGeom>
          <a:solidFill>
            <a:schemeClr val="bg1"/>
          </a:solidFill>
        </p:spPr>
        <p:txBody>
          <a:bodyPr wrap="square" tIns="0" bIns="0" rtlCol="0">
            <a:spAutoFit/>
          </a:bodyPr>
          <a:lstStyle/>
          <a:p>
            <a:pPr algn="ctr" eaLnBrk="0" fontAlgn="base" hangingPunct="0">
              <a:spcBef>
                <a:spcPct val="0"/>
              </a:spcBef>
              <a:spcAft>
                <a:spcPct val="0"/>
              </a:spcAft>
            </a:pPr>
            <a:r>
              <a:rPr lang="en-US" sz="2400" b="1" dirty="0">
                <a:solidFill>
                  <a:srgbClr val="000000"/>
                </a:solidFill>
                <a:latin typeface="Times New Roman" pitchFamily="18" charset="0"/>
              </a:rPr>
              <a:t>A</a:t>
            </a:r>
            <a:endParaRPr lang="en-US" sz="2400" b="1" dirty="0">
              <a:solidFill>
                <a:srgbClr val="000000"/>
              </a:solidFill>
              <a:latin typeface="Times New Roman" pitchFamily="18" charset="0"/>
            </a:endParaRPr>
          </a:p>
        </p:txBody>
      </p:sp>
      <p:sp>
        <p:nvSpPr>
          <p:cNvPr id="11" name="TextBox 10"/>
          <p:cNvSpPr txBox="1"/>
          <p:nvPr/>
        </p:nvSpPr>
        <p:spPr>
          <a:xfrm>
            <a:off x="7239000" y="3048000"/>
            <a:ext cx="228600" cy="369332"/>
          </a:xfrm>
          <a:prstGeom prst="rect">
            <a:avLst/>
          </a:prstGeom>
          <a:solidFill>
            <a:schemeClr val="bg1"/>
          </a:solidFill>
        </p:spPr>
        <p:txBody>
          <a:bodyPr wrap="square" tIns="0" bIns="0" rtlCol="0">
            <a:spAutoFit/>
          </a:bodyPr>
          <a:lstStyle/>
          <a:p>
            <a:pPr algn="ctr" eaLnBrk="0" fontAlgn="base" hangingPunct="0">
              <a:spcBef>
                <a:spcPct val="0"/>
              </a:spcBef>
              <a:spcAft>
                <a:spcPct val="0"/>
              </a:spcAft>
            </a:pPr>
            <a:r>
              <a:rPr lang="en-US" sz="2400" b="1" dirty="0">
                <a:solidFill>
                  <a:srgbClr val="000000"/>
                </a:solidFill>
                <a:latin typeface="Times New Roman" pitchFamily="18" charset="0"/>
              </a:rPr>
              <a:t>B</a:t>
            </a:r>
          </a:p>
        </p:txBody>
      </p:sp>
      <p:sp>
        <p:nvSpPr>
          <p:cNvPr id="12" name="TextBox 11"/>
          <p:cNvSpPr txBox="1"/>
          <p:nvPr/>
        </p:nvSpPr>
        <p:spPr>
          <a:xfrm>
            <a:off x="6324600" y="5193268"/>
            <a:ext cx="228600" cy="369332"/>
          </a:xfrm>
          <a:prstGeom prst="rect">
            <a:avLst/>
          </a:prstGeom>
          <a:solidFill>
            <a:schemeClr val="bg1"/>
          </a:solidFill>
        </p:spPr>
        <p:txBody>
          <a:bodyPr wrap="square" tIns="0" bIns="0" rtlCol="0">
            <a:spAutoFit/>
          </a:bodyPr>
          <a:lstStyle/>
          <a:p>
            <a:pPr algn="ctr" eaLnBrk="0" fontAlgn="base" hangingPunct="0">
              <a:spcBef>
                <a:spcPct val="0"/>
              </a:spcBef>
              <a:spcAft>
                <a:spcPct val="0"/>
              </a:spcAft>
            </a:pPr>
            <a:r>
              <a:rPr lang="en-US" sz="2400" b="1" dirty="0">
                <a:solidFill>
                  <a:srgbClr val="000000"/>
                </a:solidFill>
                <a:latin typeface="Times New Roman" pitchFamily="18" charset="0"/>
              </a:rPr>
              <a:t>C</a:t>
            </a:r>
            <a:endParaRPr lang="en-US" sz="2400" b="1" dirty="0">
              <a:solidFill>
                <a:srgbClr val="000000"/>
              </a:solidFill>
              <a:latin typeface="Times New Roman" pitchFamily="18" charset="0"/>
            </a:endParaRPr>
          </a:p>
        </p:txBody>
      </p:sp>
      <p:sp>
        <p:nvSpPr>
          <p:cNvPr id="13" name="TextBox 12"/>
          <p:cNvSpPr txBox="1"/>
          <p:nvPr/>
        </p:nvSpPr>
        <p:spPr>
          <a:xfrm>
            <a:off x="7543800" y="5421868"/>
            <a:ext cx="228600" cy="369332"/>
          </a:xfrm>
          <a:prstGeom prst="rect">
            <a:avLst/>
          </a:prstGeom>
          <a:solidFill>
            <a:schemeClr val="bg1"/>
          </a:solidFill>
        </p:spPr>
        <p:txBody>
          <a:bodyPr wrap="square" tIns="0" bIns="0" rtlCol="0">
            <a:spAutoFit/>
          </a:bodyPr>
          <a:lstStyle/>
          <a:p>
            <a:pPr algn="ctr" eaLnBrk="0" fontAlgn="base" hangingPunct="0">
              <a:spcBef>
                <a:spcPct val="0"/>
              </a:spcBef>
              <a:spcAft>
                <a:spcPct val="0"/>
              </a:spcAft>
            </a:pPr>
            <a:r>
              <a:rPr lang="en-US" sz="2400" b="1" dirty="0">
                <a:solidFill>
                  <a:srgbClr val="000000"/>
                </a:solidFill>
                <a:latin typeface="Times New Roman" pitchFamily="18" charset="0"/>
              </a:rPr>
              <a:t>D</a:t>
            </a:r>
            <a:endParaRPr lang="en-US" sz="2400" b="1" dirty="0">
              <a:solidFill>
                <a:srgbClr val="000000"/>
              </a:solidFill>
              <a:latin typeface="Times New Roman" pitchFamily="18" charset="0"/>
            </a:endParaRPr>
          </a:p>
        </p:txBody>
      </p:sp>
    </p:spTree>
    <p:extLst>
      <p:ext uri="{BB962C8B-B14F-4D97-AF65-F5344CB8AC3E}">
        <p14:creationId xmlns:p14="http://schemas.microsoft.com/office/powerpoint/2010/main" val="18575094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kjohnson\AppData\Local\Microsoft\Windows\Temporary Internet Files\Content.IE5\KE88DTPP\75288586_aa37454462[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43" y="6096043"/>
            <a:ext cx="685757" cy="6857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Quote of the Day (Revisited)</a:t>
            </a:r>
            <a:endParaRPr lang="en-US" dirty="0"/>
          </a:p>
        </p:txBody>
      </p:sp>
      <p:sp>
        <p:nvSpPr>
          <p:cNvPr id="5" name="TextBox 4"/>
          <p:cNvSpPr txBox="1"/>
          <p:nvPr/>
        </p:nvSpPr>
        <p:spPr>
          <a:xfrm>
            <a:off x="609600" y="1143000"/>
            <a:ext cx="8382000" cy="3581400"/>
          </a:xfrm>
          <a:prstGeom prst="wedgeRoundRectCallout">
            <a:avLst/>
          </a:prstGeom>
          <a:noFill/>
        </p:spPr>
        <p:txBody>
          <a:bodyPr wrap="square" rtlCol="0">
            <a:normAutofit/>
          </a:bodyPr>
          <a:lstStyle/>
          <a:p>
            <a:endParaRPr lang="en-US" sz="2000" b="0" dirty="0">
              <a:latin typeface="Arial" panose="020B0604020202020204" pitchFamily="34" charset="0"/>
              <a:cs typeface="Arial" panose="020B0604020202020204" pitchFamily="34" charset="0"/>
            </a:endParaRPr>
          </a:p>
        </p:txBody>
      </p:sp>
      <p:sp>
        <p:nvSpPr>
          <p:cNvPr id="6" name="TextBox 5"/>
          <p:cNvSpPr txBox="1"/>
          <p:nvPr/>
        </p:nvSpPr>
        <p:spPr>
          <a:xfrm>
            <a:off x="1676400" y="6321623"/>
            <a:ext cx="7239000" cy="307777"/>
          </a:xfrm>
          <a:prstGeom prst="rect">
            <a:avLst/>
          </a:prstGeom>
          <a:noFill/>
        </p:spPr>
        <p:txBody>
          <a:bodyPr wrap="square" rtlCol="0">
            <a:spAutoFit/>
          </a:bodyPr>
          <a:lstStyle/>
          <a:p>
            <a:pPr marL="0" lvl="1" algn="r"/>
            <a:r>
              <a:rPr lang="en-US" sz="1400" b="0" dirty="0" smtClean="0">
                <a:latin typeface="Arial" panose="020B0604020202020204" pitchFamily="34" charset="0"/>
                <a:cs typeface="Arial" panose="020B0604020202020204" pitchFamily="34" charset="0"/>
              </a:rPr>
              <a:t>Video courtesy of Jason </a:t>
            </a:r>
            <a:r>
              <a:rPr lang="en-US" sz="1400" b="0" dirty="0" err="1" smtClean="0">
                <a:latin typeface="Arial" panose="020B0604020202020204" pitchFamily="34" charset="0"/>
                <a:cs typeface="Arial" panose="020B0604020202020204" pitchFamily="34" charset="0"/>
              </a:rPr>
              <a:t>Jonkman</a:t>
            </a:r>
            <a:r>
              <a:rPr lang="en-US" sz="1400" b="0" dirty="0" smtClean="0">
                <a:latin typeface="Arial" panose="020B0604020202020204" pitchFamily="34" charset="0"/>
                <a:cs typeface="Arial" panose="020B0604020202020204" pitchFamily="34" charset="0"/>
              </a:rPr>
              <a:t>, National Renewable Energy Laboratory, 2007</a:t>
            </a:r>
            <a:endParaRPr lang="en-US" sz="1400" b="0" dirty="0">
              <a:latin typeface="Arial" panose="020B0604020202020204" pitchFamily="34" charset="0"/>
              <a:cs typeface="Arial" panose="020B0604020202020204" pitchFamily="34" charset="0"/>
            </a:endParaRPr>
          </a:p>
        </p:txBody>
      </p:sp>
      <p:sp>
        <p:nvSpPr>
          <p:cNvPr id="7" name="Rounded Rectangular Callout 6"/>
          <p:cNvSpPr/>
          <p:nvPr/>
        </p:nvSpPr>
        <p:spPr bwMode="auto">
          <a:xfrm>
            <a:off x="609600" y="1143001"/>
            <a:ext cx="8382000" cy="3581399"/>
          </a:xfrm>
          <a:prstGeom prst="wedgeRoundRectCallout">
            <a:avLst>
              <a:gd name="adj1" fmla="val -39825"/>
              <a:gd name="adj2" fmla="val 66118"/>
              <a:gd name="adj3" fmla="val 16667"/>
            </a:avLst>
          </a:prstGeom>
          <a:noFill/>
          <a:ln w="19050" cap="flat" cmpd="sng" algn="ctr">
            <a:solidFill>
              <a:srgbClr val="00808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Times New Roman" pitchFamily="18" charset="0"/>
            </a:endParaRPr>
          </a:p>
        </p:txBody>
      </p:sp>
      <p:pic>
        <p:nvPicPr>
          <p:cNvPr id="4" name="DLC1.1_164.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7250"/>
            <a:ext cx="9144000" cy="5143500"/>
          </a:xfrm>
          <a:prstGeom prst="rect">
            <a:avLst/>
          </a:prstGeom>
        </p:spPr>
      </p:pic>
    </p:spTree>
    <p:extLst>
      <p:ext uri="{BB962C8B-B14F-4D97-AF65-F5344CB8AC3E}">
        <p14:creationId xmlns:p14="http://schemas.microsoft.com/office/powerpoint/2010/main" val="39738179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Floating Wind Turbine Interpretation</a:t>
            </a:r>
            <a:endParaRPr lang="en-US" dirty="0"/>
          </a:p>
        </p:txBody>
      </p:sp>
      <p:sp>
        <p:nvSpPr>
          <p:cNvPr id="3" name="Content Placeholder 2"/>
          <p:cNvSpPr>
            <a:spLocks noGrp="1"/>
          </p:cNvSpPr>
          <p:nvPr>
            <p:ph idx="1"/>
          </p:nvPr>
        </p:nvSpPr>
        <p:spPr/>
        <p:txBody>
          <a:bodyPr>
            <a:normAutofit/>
          </a:bodyPr>
          <a:lstStyle/>
          <a:p>
            <a:r>
              <a:rPr lang="en-US" dirty="0"/>
              <a:t>If the wind turbine is the “system” in the video, name</a:t>
            </a:r>
          </a:p>
          <a:p>
            <a:pPr lvl="1"/>
            <a:r>
              <a:rPr lang="en-US" dirty="0"/>
              <a:t>One or more possible input signals that may be sinusoidal</a:t>
            </a:r>
          </a:p>
          <a:p>
            <a:pPr lvl="1"/>
            <a:r>
              <a:rPr lang="en-US" dirty="0"/>
              <a:t>One or more possible output signals that may be sinusoidal</a:t>
            </a:r>
          </a:p>
          <a:p>
            <a:r>
              <a:rPr lang="en-US" dirty="0" smtClean="0"/>
              <a:t>How might the magnitude Bode plot from wave height to angular position for the floating wind turbine look? Think about how you saw the wind turbine move at different times in the movie and consider low, medium, and high frequency waves.</a:t>
            </a:r>
          </a:p>
          <a:p>
            <a:pPr lvl="1"/>
            <a:r>
              <a:rPr lang="en-US" dirty="0" smtClean="0"/>
              <a:t>Hint: you may want to draw a sketch of the floating barge and consider its angle when the wavelength is much larger than the barge, about the same as the size of the barge, or much smaller than the size of the barge.</a:t>
            </a:r>
            <a:endParaRPr lang="en-US" dirty="0"/>
          </a:p>
        </p:txBody>
      </p:sp>
    </p:spTree>
    <p:extLst>
      <p:ext uri="{BB962C8B-B14F-4D97-AF65-F5344CB8AC3E}">
        <p14:creationId xmlns:p14="http://schemas.microsoft.com/office/powerpoint/2010/main" val="70298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1_CSM">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1_CS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CS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CSM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CSM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CSM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CS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CS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CS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 Notes</Template>
  <TotalTime>9706</TotalTime>
  <Pages>21</Pages>
  <Words>244</Words>
  <Application>Microsoft Office PowerPoint</Application>
  <PresentationFormat>On-screen Show (4:3)</PresentationFormat>
  <Paragraphs>36</Paragraphs>
  <Slides>6</Slides>
  <Notes>1</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vt:i4>
      </vt:variant>
    </vt:vector>
  </HeadingPairs>
  <TitlesOfParts>
    <vt:vector size="8" baseType="lpstr">
      <vt:lpstr>1_CSM</vt:lpstr>
      <vt:lpstr>Microsoft Equation 3.0</vt:lpstr>
      <vt:lpstr>Lecture 24: Bode Plots 1</vt:lpstr>
      <vt:lpstr>Log vs. linear scales</vt:lpstr>
      <vt:lpstr>Log scale plot</vt:lpstr>
      <vt:lpstr>Ungraded clicker quiz: Sin. steady state &amp; Bode</vt:lpstr>
      <vt:lpstr>Quote of the Day (Revisited)</vt:lpstr>
      <vt:lpstr>Floating Wind Turbine Interpretation</vt:lpstr>
    </vt:vector>
  </TitlesOfParts>
  <Company>Colorado School of Mines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EGGN 407 Introduction to Feedback Control</dc:title>
  <cp:lastModifiedBy>Kathryn Johnson</cp:lastModifiedBy>
  <cp:revision>196</cp:revision>
  <cp:lastPrinted>2011-01-12T15:38:30Z</cp:lastPrinted>
  <dcterms:created xsi:type="dcterms:W3CDTF">2004-08-03T22:49:26Z</dcterms:created>
  <dcterms:modified xsi:type="dcterms:W3CDTF">2017-10-23T22:53:53Z</dcterms:modified>
</cp:coreProperties>
</file>